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0" r:id="rId4"/>
    <p:sldId id="269" r:id="rId5"/>
    <p:sldId id="259" r:id="rId6"/>
    <p:sldId id="258" r:id="rId7"/>
    <p:sldId id="261" r:id="rId8"/>
    <p:sldId id="265" r:id="rId9"/>
    <p:sldId id="264" r:id="rId10"/>
    <p:sldId id="262" r:id="rId11"/>
    <p:sldId id="267" r:id="rId12"/>
    <p:sldId id="268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5F2099B-D650-436F-9267-5E19F8FFB671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D0A1E22-EB8A-4946-BE9B-3597E11D5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272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099B-D650-436F-9267-5E19F8FFB671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1E22-EB8A-4946-BE9B-3597E11D5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40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099B-D650-436F-9267-5E19F8FFB671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1E22-EB8A-4946-BE9B-3597E11D5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125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099B-D650-436F-9267-5E19F8FFB671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1E22-EB8A-4946-BE9B-3597E11D5A47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652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099B-D650-436F-9267-5E19F8FFB671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1E22-EB8A-4946-BE9B-3597E11D5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981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099B-D650-436F-9267-5E19F8FFB671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1E22-EB8A-4946-BE9B-3597E11D5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686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099B-D650-436F-9267-5E19F8FFB671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1E22-EB8A-4946-BE9B-3597E11D5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293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099B-D650-436F-9267-5E19F8FFB671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1E22-EB8A-4946-BE9B-3597E11D5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872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099B-D650-436F-9267-5E19F8FFB671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1E22-EB8A-4946-BE9B-3597E11D5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62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099B-D650-436F-9267-5E19F8FFB671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1E22-EB8A-4946-BE9B-3597E11D5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4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099B-D650-436F-9267-5E19F8FFB671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1E22-EB8A-4946-BE9B-3597E11D5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7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099B-D650-436F-9267-5E19F8FFB671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1E22-EB8A-4946-BE9B-3597E11D5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08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099B-D650-436F-9267-5E19F8FFB671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1E22-EB8A-4946-BE9B-3597E11D5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32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099B-D650-436F-9267-5E19F8FFB671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1E22-EB8A-4946-BE9B-3597E11D5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6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099B-D650-436F-9267-5E19F8FFB671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1E22-EB8A-4946-BE9B-3597E11D5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6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099B-D650-436F-9267-5E19F8FFB671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1E22-EB8A-4946-BE9B-3597E11D5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18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099B-D650-436F-9267-5E19F8FFB671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A1E22-EB8A-4946-BE9B-3597E11D5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17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2099B-D650-436F-9267-5E19F8FFB671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A1E22-EB8A-4946-BE9B-3597E11D5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6621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9450" y="1122363"/>
            <a:ext cx="7098549" cy="945866"/>
          </a:xfrm>
        </p:spPr>
        <p:txBody>
          <a:bodyPr anchor="ctr"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ЗАО «ЭНЕРГО СЕРВИС»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0245" y="2622264"/>
            <a:ext cx="8689321" cy="2778593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ПРОГРАММНО-ТЕХНИЧЕСКИЙ КОМПЛЕКС «КОМЬЮТЕРНЫЙ ТРЕНАЖЕР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ГАЗОТУРБИННЫХ ЭЛЕКТРИЧЕСКИХ СТАНЦИЙ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НА ИГОЛЬСКО-ТАЛОВОМ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НЕФТЯНОМ МЕСТОРОЖДЕНИИ»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829" y="1122363"/>
            <a:ext cx="951621" cy="945865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330245" y="1122146"/>
            <a:ext cx="8453776" cy="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0778121" y="1122147"/>
            <a:ext cx="0" cy="94608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2" idx="2"/>
          </p:cNvCxnSpPr>
          <p:nvPr/>
        </p:nvCxnSpPr>
        <p:spPr>
          <a:xfrm flipH="1">
            <a:off x="7118725" y="2068228"/>
            <a:ext cx="3659396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2176862" y="1045454"/>
            <a:ext cx="165182" cy="153383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953542" y="1991536"/>
            <a:ext cx="165182" cy="153383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>
            <a:off x="2507227" y="2507226"/>
            <a:ext cx="3659396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6166623" y="2430534"/>
            <a:ext cx="165182" cy="153383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2507227" y="2507225"/>
            <a:ext cx="4916" cy="293198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2507227" y="5439203"/>
            <a:ext cx="7616066" cy="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10123293" y="5362511"/>
            <a:ext cx="165182" cy="153383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094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Имитация рабочих мест (пультов управления)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187304"/>
            <a:ext cx="5886450" cy="30289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917" y="3697354"/>
            <a:ext cx="58293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46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005" y="277270"/>
            <a:ext cx="4849270" cy="1819818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Возможность изменения климатических параметров, возмущениями, изменения сценариев, ввод локальных отказов инструктором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69" y="2161709"/>
            <a:ext cx="4802467" cy="169646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69" y="4046957"/>
            <a:ext cx="5811202" cy="27182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468" y="417937"/>
            <a:ext cx="5940558" cy="34402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539" y="4031982"/>
            <a:ext cx="2753881" cy="273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72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Возможность просмотра аварийно-предупредительной сигнализации, трендов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86" y="2466780"/>
            <a:ext cx="5868914" cy="35417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064" y="2471829"/>
            <a:ext cx="3833347" cy="353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7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2707" y="650762"/>
            <a:ext cx="9905999" cy="154379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По окончании тренажерной подготовки формируется протокол и ведомость операций для оценки проверяемого персонала.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45" y="2881619"/>
            <a:ext cx="7285652" cy="284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2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1" y="3008670"/>
            <a:ext cx="9905999" cy="314435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/>
              <a:t>Тренажерный комплекс представляет собой программно-технический комплекс, реализующий совокупность имитационной модели АСУТП газотурбинной электрической станции на </a:t>
            </a:r>
            <a:r>
              <a:rPr lang="ru-RU" dirty="0" err="1"/>
              <a:t>Игольско</a:t>
            </a:r>
            <a:r>
              <a:rPr lang="ru-RU" dirty="0"/>
              <a:t>-Таловом нефтяном месторождении и математической модели технологического оборудования станции, реализующей режимы его работы и технологические процессы, соответствующие реальному оборудованию станции, газотурбинных установок «Мотор </a:t>
            </a:r>
            <a:r>
              <a:rPr lang="ru-RU" dirty="0" err="1"/>
              <a:t>Сич</a:t>
            </a:r>
            <a:r>
              <a:rPr lang="ru-RU" dirty="0"/>
              <a:t> ГТЭ-6/6,3 М1УХЛ1» и газотурбинных агрегатов ГТА-6РМ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64" y="485884"/>
            <a:ext cx="7673094" cy="232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14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3287" y="459234"/>
            <a:ext cx="9905998" cy="466963"/>
          </a:xfrm>
        </p:spPr>
        <p:txBody>
          <a:bodyPr anchor="t"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НАЗНАЧЕНИЕ компьютерного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ТРЕНАЖЕРНОГО КОМПЛЕКСА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085480"/>
            <a:ext cx="9905999" cy="539201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формирования и поддержания у оперативного персонала газотурбинной электрической станции профессиональных навыков и умений на соответствующем должностным требованиям уровне, в объеме необходимом и достаточном для эффективного управления оборудованием электрической станции, в широком спектре стационарных, переходных, предаварийных и аварийных режимов работы оборудования в условиях реального времени;</a:t>
            </a:r>
          </a:p>
          <a:p>
            <a:pPr lvl="0"/>
            <a:r>
              <a:rPr lang="ru-RU" dirty="0"/>
              <a:t>использования для индивидуальной и групповой подготовки оперативного персонала газотурбинной электрической станции</a:t>
            </a:r>
          </a:p>
        </p:txBody>
      </p:sp>
    </p:spTree>
    <p:extLst>
      <p:ext uri="{BB962C8B-B14F-4D97-AF65-F5344CB8AC3E}">
        <p14:creationId xmlns:p14="http://schemas.microsoft.com/office/powerpoint/2010/main" val="3315074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Основные цели компьютерного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ТРЕНАЖЕРНОГО КОМПЛЕКСА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875995"/>
            <a:ext cx="9905999" cy="429473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улучшение качества обучения, проведения тренировок, проверки и повышения квалификации оперативного персонала станции;</a:t>
            </a:r>
          </a:p>
          <a:p>
            <a:pPr lvl="0"/>
            <a:r>
              <a:rPr lang="ru-RU" dirty="0"/>
              <a:t>получение навыков ликвидации аварийных ситуаций на оборудовании и штатном изменении режимов работы оборудования станции;</a:t>
            </a:r>
          </a:p>
          <a:p>
            <a:pPr lvl="0"/>
            <a:r>
              <a:rPr lang="ru-RU" dirty="0"/>
              <a:t>снижение аварийности по вине оперативного персонала за счет уменьшения психофизической нагрузки и вероятности ошибочных действий;</a:t>
            </a:r>
          </a:p>
          <a:p>
            <a:pPr lvl="0"/>
            <a:r>
              <a:rPr lang="ru-RU" dirty="0"/>
              <a:t>повышение экономичности и долговечности работы оборудования за счет приобретения операторами навыков оптимального управления технологическими процессами.</a:t>
            </a:r>
          </a:p>
        </p:txBody>
      </p:sp>
    </p:spTree>
    <p:extLst>
      <p:ext uri="{BB962C8B-B14F-4D97-AF65-F5344CB8AC3E}">
        <p14:creationId xmlns:p14="http://schemas.microsoft.com/office/powerpoint/2010/main" val="1488919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38045"/>
          </a:xfrm>
        </p:spPr>
        <p:txBody>
          <a:bodyPr anchor="t"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Структура компьютерного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тренажерного комплекса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477" y="1758008"/>
            <a:ext cx="9045870" cy="398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85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40960"/>
            <a:ext cx="9905998" cy="649843"/>
          </a:xfrm>
        </p:spPr>
        <p:txBody>
          <a:bodyPr anchor="t">
            <a:norm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Компьютерный тренажерный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комплекс обеспечивает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890802"/>
            <a:ext cx="9905999" cy="5745971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/>
              <a:t>имитацию в режиме реального времени всех основных режимов работы моделируемого оборудования;</a:t>
            </a:r>
          </a:p>
          <a:p>
            <a:pPr lvl="0"/>
            <a:r>
              <a:rPr lang="ru-RU" dirty="0"/>
              <a:t>управление ходом тренировки;</a:t>
            </a:r>
          </a:p>
          <a:p>
            <a:pPr lvl="0"/>
            <a:r>
              <a:rPr lang="ru-RU" dirty="0"/>
              <a:t>выбор исходного состояния оборудования ГТЭС из имеющегося их набора и задание внешних параметров (температур воздуха, калорийности топлива и т.п.);</a:t>
            </a:r>
          </a:p>
          <a:p>
            <a:pPr lvl="0"/>
            <a:r>
              <a:rPr lang="ru-RU" dirty="0"/>
              <a:t>сохранение текущего состояния тренажера и модели;</a:t>
            </a:r>
          </a:p>
          <a:p>
            <a:pPr lvl="0"/>
            <a:r>
              <a:rPr lang="ru-RU" dirty="0"/>
              <a:t>загрузка состояния из набора ранее сохраненных состояний;</a:t>
            </a:r>
          </a:p>
          <a:p>
            <a:pPr lvl="0"/>
            <a:r>
              <a:rPr lang="ru-RU" dirty="0"/>
              <a:t>ввод и вывод неисправностей, отказов оборудования; </a:t>
            </a:r>
          </a:p>
          <a:p>
            <a:pPr lvl="0"/>
            <a:r>
              <a:rPr lang="ru-RU" dirty="0"/>
              <a:t>формирование протоколов автоматической регистрации действий инструктора и обучаемых;</a:t>
            </a:r>
          </a:p>
          <a:p>
            <a:pPr lvl="0"/>
            <a:r>
              <a:rPr lang="ru-RU" dirty="0"/>
              <a:t>формирование графиков изменения моделируемых параметров;</a:t>
            </a:r>
          </a:p>
          <a:p>
            <a:pPr lvl="0"/>
            <a:r>
              <a:rPr lang="ru-RU" dirty="0"/>
              <a:t>работа с технологическими защитами и блокировками, АВР и ФГУ;</a:t>
            </a:r>
          </a:p>
          <a:p>
            <a:pPr lvl="0"/>
            <a:r>
              <a:rPr lang="ru-RU" dirty="0"/>
              <a:t>возможность создания новых и изменения существующих </a:t>
            </a:r>
            <a:r>
              <a:rPr lang="ru-RU" dirty="0" err="1"/>
              <a:t>мнемокадров</a:t>
            </a:r>
            <a:r>
              <a:rPr lang="ru-RU" dirty="0"/>
              <a:t> и их элементов, и алгоритмов работы защит, блокировок, логик, АВР, АСР, ФГУ, алгоритмов работы имитаторов ЛСУ ГТУ, ГТА и ГДК.</a:t>
            </a:r>
          </a:p>
          <a:p>
            <a:pPr lvl="0"/>
            <a:r>
              <a:rPr lang="ru-RU" dirty="0"/>
              <a:t>работа с массивами имитаторов оборудования станции;</a:t>
            </a:r>
          </a:p>
          <a:p>
            <a:pPr lvl="0"/>
            <a:r>
              <a:rPr lang="ru-RU" dirty="0"/>
              <a:t>работа с массивом дискретных сигналов;</a:t>
            </a:r>
          </a:p>
          <a:p>
            <a:pPr lvl="0"/>
            <a:r>
              <a:rPr lang="ru-RU" dirty="0"/>
              <a:t>разработка и редактирование тренировок (в </a:t>
            </a:r>
            <a:r>
              <a:rPr lang="ru-RU" dirty="0" err="1"/>
              <a:t>т.ч</a:t>
            </a:r>
            <a:r>
              <a:rPr lang="ru-RU" dirty="0"/>
              <a:t>. автоматического ввода возмущений);</a:t>
            </a:r>
          </a:p>
          <a:p>
            <a:pPr lvl="0"/>
            <a:r>
              <a:rPr lang="ru-RU" dirty="0"/>
              <a:t>разработка и редактирование критериев автоматической оценки действий персонала по результатам тренировок.</a:t>
            </a:r>
          </a:p>
        </p:txBody>
      </p:sp>
    </p:spTree>
    <p:extLst>
      <p:ext uri="{BB962C8B-B14F-4D97-AF65-F5344CB8AC3E}">
        <p14:creationId xmlns:p14="http://schemas.microsoft.com/office/powerpoint/2010/main" val="2559735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Управляющие воздействия на оборудование вкатываемых устройств ячеек, ВВ, ЛР, ЗН  ПС110/35/6кВ, КРУН-6кВ, ЗРУ-6кВ, ГРУ-6кВ, ПС-35/6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267186"/>
            <a:ext cx="4678090" cy="3541712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020" y="2308806"/>
            <a:ext cx="4786067" cy="344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54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5341978" cy="1478570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Управляющие воздействия на ручную запорную арматуру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4" y="2214092"/>
            <a:ext cx="3076626" cy="229907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748" y="3676497"/>
            <a:ext cx="3808286" cy="2753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74" y="618518"/>
            <a:ext cx="4641641" cy="33765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281" y="4082678"/>
            <a:ext cx="3693734" cy="267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49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Управляющее воздействия на ручную коммутационную аппаратуру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2364622"/>
            <a:ext cx="4911325" cy="36141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092" y="2364622"/>
            <a:ext cx="481965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09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Энерго Сервис">
      <a:majorFont>
        <a:latin typeface="EuropeExt"/>
        <a:ea typeface=""/>
        <a:cs typeface=""/>
      </a:majorFont>
      <a:minorFont>
        <a:latin typeface="Europe_Ext"/>
        <a:ea typeface=""/>
        <a:cs typeface="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117</TotalTime>
  <Words>439</Words>
  <Application>Microsoft Office PowerPoint</Application>
  <PresentationFormat>Широкоэкранный</PresentationFormat>
  <Paragraphs>37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Europe_Ext</vt:lpstr>
      <vt:lpstr>EuropeExt</vt:lpstr>
      <vt:lpstr>Контур</vt:lpstr>
      <vt:lpstr>ЗАО «ЭНЕРГО СЕРВИС»</vt:lpstr>
      <vt:lpstr>Презентация PowerPoint</vt:lpstr>
      <vt:lpstr>НАЗНАЧЕНИЕ компьютерного  ТРЕНАЖЕРНОГО КОМПЛЕКСА </vt:lpstr>
      <vt:lpstr>Основные цели компьютерного  ТРЕНАЖЕРНОГО КОМПЛЕКСА </vt:lpstr>
      <vt:lpstr>Структура компьютерного  тренажерного комплекса</vt:lpstr>
      <vt:lpstr>Компьютерный тренажерный  комплекс обеспечивает</vt:lpstr>
      <vt:lpstr>Управляющие воздействия на оборудование вкатываемых устройств ячеек, ВВ, ЛР, ЗН  ПС110/35/6кВ, КРУН-6кВ, ЗРУ-6кВ, ГРУ-6кВ, ПС-35/6</vt:lpstr>
      <vt:lpstr>Управляющие воздействия на ручную запорную арматуру</vt:lpstr>
      <vt:lpstr>Управляющее воздействия на ручную коммутационную аппаратуру</vt:lpstr>
      <vt:lpstr>Имитация рабочих мест (пультов управления)</vt:lpstr>
      <vt:lpstr>Возможность изменения климатических параметров, возмущениями, изменения сценариев, ввод локальных отказов инструктором</vt:lpstr>
      <vt:lpstr>Возможность просмотра аварийно-предупредительной сигнализации, трендов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Кувандыков Фидан Фатихович</dc:creator>
  <cp:lastModifiedBy>Кувандыков Фидан Фатихович</cp:lastModifiedBy>
  <cp:revision>17</cp:revision>
  <dcterms:created xsi:type="dcterms:W3CDTF">2022-05-25T08:07:22Z</dcterms:created>
  <dcterms:modified xsi:type="dcterms:W3CDTF">2023-01-20T04:26:29Z</dcterms:modified>
</cp:coreProperties>
</file>